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omments/modernComment_11D_0.xml" ContentType="application/vnd.ms-powerpoint.comments+xml"/>
  <Override PartName="/ppt/comments/modernComment_12B_A52E6CF4.xml" ContentType="application/vnd.ms-powerpoint.comments+xml"/>
  <Override PartName="/ppt/comments/modernComment_124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82" r:id="rId12"/>
    <p:sldId id="298" r:id="rId13"/>
    <p:sldId id="271" r:id="rId14"/>
    <p:sldId id="300" r:id="rId15"/>
    <p:sldId id="270" r:id="rId16"/>
    <p:sldId id="277" r:id="rId17"/>
    <p:sldId id="278" r:id="rId18"/>
    <p:sldId id="279" r:id="rId19"/>
    <p:sldId id="285" r:id="rId20"/>
    <p:sldId id="299" r:id="rId21"/>
    <p:sldId id="292" r:id="rId22"/>
    <p:sldId id="293" r:id="rId23"/>
    <p:sldId id="294" r:id="rId24"/>
    <p:sldId id="295" r:id="rId25"/>
    <p:sldId id="296" r:id="rId26"/>
    <p:sldId id="297" r:id="rId27"/>
  </p:sldIdLst>
  <p:sldSz cx="12192000" cy="6858000"/>
  <p:notesSz cx="7315200" cy="96012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Quattrocento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gcKo//tWJk5gk4Lg+4TuZTUHZq/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6D5807-4C6F-BE91-A084-397ADC9B0797}" name="Hayley Morton" initials="HM" userId="S::HMorton@holmesmurphy.com::b4769543-cc1a-44a7-ad5e-a99de66af4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26F9CC-FFE4-4E6B-8CEB-2F89989308C8}">
  <a:tblStyle styleId="{F126F9CC-FFE4-4E6B-8CEB-2F89989308C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5B3C992-21F3-4FEF-9BC0-13B4E8D4678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E6E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E6E6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7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57" Type="http://schemas.openxmlformats.org/officeDocument/2006/relationships/presProps" Target="presProps.xml"/><Relationship Id="rId61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56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59" Type="http://schemas.openxmlformats.org/officeDocument/2006/relationships/theme" Target="theme/theme1.xml"/></Relationships>
</file>

<file path=ppt/comments/modernComment_11D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9A0C5EF-9520-4BB4-A39F-9933E8DF5A1F}" authorId="{226D5807-4C6F-BE91-A084-397ADC9B0797}" created="2023-10-09T23:28:22.968">
    <pc:sldMkLst xmlns:pc="http://schemas.microsoft.com/office/powerpoint/2013/main/command">
      <pc:docMk/>
      <pc:sldMk cId="0" sldId="285"/>
    </pc:sldMkLst>
    <p188:txBody>
      <a:bodyPr/>
      <a:lstStyle/>
      <a:p>
        <a:r>
          <a:rPr lang="en-US"/>
          <a:t>ACU to update tuition discount/ID theft, if any changes</a:t>
        </a:r>
      </a:p>
    </p188:txBody>
  </p188:cm>
</p188:cmLst>
</file>

<file path=ppt/comments/modernComment_12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E292A8-190A-43A2-A21F-115DD2EDEFD3}" authorId="{226D5807-4C6F-BE91-A084-397ADC9B0797}" created="2023-10-09T23:28:59.243">
    <pc:sldMkLst xmlns:pc="http://schemas.microsoft.com/office/powerpoint/2013/main/command">
      <pc:docMk/>
      <pc:sldMk cId="0" sldId="292"/>
    </pc:sldMkLst>
    <p188:txBody>
      <a:bodyPr/>
      <a:lstStyle/>
      <a:p>
        <a:r>
          <a:rPr lang="en-US"/>
          <a:t>ACU to update this slide if any changes</a:t>
        </a:r>
      </a:p>
    </p188:txBody>
  </p188:cm>
</p188:cmLst>
</file>

<file path=ppt/comments/modernComment_12B_A52E6CF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96903B9-9323-4803-BB59-418D97D7EBA5}" authorId="{226D5807-4C6F-BE91-A084-397ADC9B0797}" created="2023-10-09T23:28:32.879">
    <pc:sldMkLst xmlns:pc="http://schemas.microsoft.com/office/powerpoint/2013/main/command">
      <pc:docMk/>
      <pc:sldMk cId="2771283188" sldId="299"/>
    </pc:sldMkLst>
    <p188:txBody>
      <a:bodyPr/>
      <a:lstStyle/>
      <a:p>
        <a:r>
          <a:rPr lang="en-US"/>
          <a:t>ACU to update this slide if any changes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8" y="0"/>
            <a:ext cx="3169920" cy="4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5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27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RxBenefits</a:t>
            </a:r>
            <a:endParaRPr/>
          </a:p>
        </p:txBody>
      </p:sp>
      <p:sp>
        <p:nvSpPr>
          <p:cNvPr id="443" name="Google Shape;443;p27:notes"/>
          <p:cNvSpPr txBox="1">
            <a:spLocks noGrp="1"/>
          </p:cNvSpPr>
          <p:nvPr>
            <p:ph type="sldNum" idx="12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468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7285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1283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9" name="Google Shape;3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83" name="Google Shape;3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4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8" name="Google Shape;3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0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0" name="Google Shape;5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0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0" name="Google Shape;5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672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7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72" name="Google Shape;57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8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86" name="Google Shape;58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9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01" name="Google Shape;60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0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7" name="Google Shape;61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1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31" name="Google Shape;63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2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45" name="Google Shape;64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1D_0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2B_A52E6CF4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24_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4674828" y="804943"/>
            <a:ext cx="74343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Quattrocento Sans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ACU 2024 Benefits Open Enrollment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108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8"/>
              <a:buFont typeface="Quattrocento Sans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Medical &amp; Pharmacy Plan Design</a:t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000" b="0" i="1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High Deductible Health Plan (HDHP) &amp; PPO with HealthComp/HST</a:t>
            </a:r>
            <a:endParaRPr sz="2000" dirty="0"/>
          </a:p>
        </p:txBody>
      </p:sp>
      <p:sp>
        <p:nvSpPr>
          <p:cNvPr id="260" name="Google Shape;2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14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262" name="Google Shape;262;p14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67" name="Google Shape;267;p14"/>
          <p:cNvGraphicFramePr/>
          <p:nvPr>
            <p:extLst>
              <p:ext uri="{D42A27DB-BD31-4B8C-83A1-F6EECF244321}">
                <p14:modId xmlns:p14="http://schemas.microsoft.com/office/powerpoint/2010/main" val="1586268013"/>
              </p:ext>
            </p:extLst>
          </p:nvPr>
        </p:nvGraphicFramePr>
        <p:xfrm>
          <a:off x="434898" y="1557029"/>
          <a:ext cx="11296175" cy="2731225"/>
        </p:xfrm>
        <a:graphic>
          <a:graphicData uri="http://schemas.openxmlformats.org/drawingml/2006/table">
            <a:tbl>
              <a:tblPr>
                <a:noFill/>
                <a:tableStyleId>{F126F9CC-FFE4-4E6B-8CEB-2F89989308C8}</a:tableStyleId>
              </a:tblPr>
              <a:tblGrid>
                <a:gridCol w="27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Plan Feature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HSA HDHP (In-Network)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PPO (In-Network)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Deductible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$3,500 Individual / $7,000 Family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Quattrocento Sans"/>
                        <a:sym typeface="Arial"/>
                      </a:endParaRPr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$1,500 Individual / $3,000 Family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Quattrocento Sans"/>
                        <a:sym typeface="Arial"/>
                      </a:endParaRPr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Coinsurance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100% (In-Network Only)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Quattrocento Sans"/>
                        <a:sym typeface="Arial"/>
                      </a:endParaRPr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70% (In-Network Only)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Quattrocento Sans"/>
                        <a:sym typeface="Arial"/>
                      </a:endParaRPr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Out-of-Pocket Maximum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$3,500 Individual / $7,000 Family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Quattrocento Sans"/>
                        <a:sym typeface="Arial"/>
                      </a:endParaRPr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$3,500 Individual / $7,000 Family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Quattrocento Sans"/>
                        <a:sym typeface="Arial"/>
                      </a:endParaRPr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Physician Office Visit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Covered at 100% after deductible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$30 Copay PCP &amp; $60 Copay Specialist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Preventive Care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Covered at 100%, no deductible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Covered at 100%, no deductible, no copays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Labs, X-Rays &amp; Diagnostic Imaging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Covered at 100% after deductible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Covered at 70% after deductible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Urgent Care / Emergency Room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Covered at 100% after deductible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$100 Copay UR &amp; $200 Copay ER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Inpatient / Outpatient Hospital Services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Covered at 100% after deductible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Covered at 70% after deductible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68" name="Google Shape;268;p14"/>
          <p:cNvGraphicFramePr/>
          <p:nvPr>
            <p:extLst>
              <p:ext uri="{D42A27DB-BD31-4B8C-83A1-F6EECF244321}">
                <p14:modId xmlns:p14="http://schemas.microsoft.com/office/powerpoint/2010/main" val="1675566110"/>
              </p:ext>
            </p:extLst>
          </p:nvPr>
        </p:nvGraphicFramePr>
        <p:xfrm>
          <a:off x="440448" y="4410269"/>
          <a:ext cx="11296175" cy="1711125"/>
        </p:xfrm>
        <a:graphic>
          <a:graphicData uri="http://schemas.openxmlformats.org/drawingml/2006/table">
            <a:tbl>
              <a:tblPr>
                <a:noFill/>
                <a:tableStyleId>{F126F9CC-FFE4-4E6B-8CEB-2F89989308C8}</a:tableStyleId>
              </a:tblPr>
              <a:tblGrid>
                <a:gridCol w="27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Rx Plan Feature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HDHP (In-Network)*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PPO (In-Network)*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Tier I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Covered at 100% after deductible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$5 Copay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Tier II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$50 Copay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Tier III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$75 Copay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Specialty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$100 Copay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Mail Order Program 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(90 day supply)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Covered at 100% after deductible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2.5x Copay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5773B2F-B500-1DC5-58A9-8198CAA4C184}"/>
              </a:ext>
            </a:extLst>
          </p:cNvPr>
          <p:cNvSpPr txBox="1"/>
          <p:nvPr/>
        </p:nvSpPr>
        <p:spPr>
          <a:xfrm>
            <a:off x="363507" y="6196614"/>
            <a:ext cx="9313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Quattrocento Sans" panose="020B0502050000020003" pitchFamily="34" charset="0"/>
              </a:rPr>
              <a:t>* Cost sharing in place for all prescriptions under $350/month; See SHARx info for all prescriptions over $350/month 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90DC61F-B81B-72AF-6A5F-3015E3A0AEE6}"/>
              </a:ext>
            </a:extLst>
          </p:cNvPr>
          <p:cNvSpPr/>
          <p:nvPr/>
        </p:nvSpPr>
        <p:spPr>
          <a:xfrm>
            <a:off x="9747682" y="434900"/>
            <a:ext cx="2263065" cy="1000114"/>
          </a:xfrm>
          <a:prstGeom prst="wedgeEllipse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Quattrocento Sans"/>
                <a:sym typeface="Calibri"/>
              </a:rPr>
              <a:t>All new ID cards for 2024 due to a new carrier </a:t>
            </a:r>
            <a:endParaRPr lang="en-US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7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Medical Plan, cont.</a:t>
            </a:r>
            <a:endParaRPr dirty="0"/>
          </a:p>
        </p:txBody>
      </p:sp>
      <p:sp>
        <p:nvSpPr>
          <p:cNvPr id="446" name="Google Shape;44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7" name="Google Shape;447;p27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448" name="Google Shape;448;p27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3" name="Google Shape;4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9423" y="365126"/>
            <a:ext cx="1923103" cy="1107961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7"/>
          <p:cNvSpPr txBox="1"/>
          <p:nvPr/>
        </p:nvSpPr>
        <p:spPr>
          <a:xfrm>
            <a:off x="723674" y="1389608"/>
            <a:ext cx="848247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Teladoc is new telemedicine vendor for employees &amp; dependents enrolled in medical plan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Cost Plus Method for Facilities</a:t>
            </a:r>
            <a:endParaRPr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Physician and Rx not impacted</a:t>
            </a:r>
            <a:endParaRPr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All inpatient and outpatient FACILITY claims are audited applying the Cost Plus Method</a:t>
            </a:r>
            <a:endParaRPr sz="1200" dirty="0"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Certain medical procedures and services will be paid at cost plus basis (bottom-up) rather than a percentage off retail prices (top-down)</a:t>
            </a:r>
            <a:endParaRPr sz="24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HST Support</a:t>
            </a:r>
            <a:endParaRPr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Patient Advocacy Center (PAC): HST’s customer servi</a:t>
            </a: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 experts</a:t>
            </a:r>
            <a:endParaRPr lang="en-US" sz="18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Balance Bills: You must notify </a:t>
            </a: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PAC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ANY Balance Bill for Facilities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The HST app allows you to see RBP provider acceptance rates, provider quality metrics, see cost estimates prior to receiving services, and more</a:t>
            </a:r>
            <a:endParaRPr sz="1200" dirty="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5DA3E4-550D-59B9-5ECA-E8EBA4D3A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698" y="1903718"/>
            <a:ext cx="2272849" cy="43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6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63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8"/>
              <a:buFont typeface="Quattrocento Sans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Pharmacy Plan Details</a:t>
            </a:r>
            <a:endParaRPr dirty="0"/>
          </a:p>
        </p:txBody>
      </p:sp>
      <p:sp>
        <p:nvSpPr>
          <p:cNvPr id="260" name="Google Shape;2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14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262" name="Google Shape;262;p14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F4E5995-F362-544C-F863-7665AC4B4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261774"/>
              </p:ext>
            </p:extLst>
          </p:nvPr>
        </p:nvGraphicFramePr>
        <p:xfrm>
          <a:off x="2032000" y="1659150"/>
          <a:ext cx="8128000" cy="4802245"/>
        </p:xfrm>
        <a:graphic>
          <a:graphicData uri="http://schemas.openxmlformats.org/drawingml/2006/table">
            <a:tbl>
              <a:tblPr firstRow="1" bandRow="1">
                <a:tableStyleId>{F126F9CC-FFE4-4E6B-8CEB-2F89989308C8}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882716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93292488"/>
                    </a:ext>
                  </a:extLst>
                </a:gridCol>
              </a:tblGrid>
              <a:tr h="4802245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Quattrocento Sans" panose="020B0502050000020003" pitchFamily="34" charset="0"/>
                        </a:rPr>
                        <a:t>Prescriptions under $350/month</a:t>
                      </a:r>
                    </a:p>
                    <a:p>
                      <a:pPr algn="ctr"/>
                      <a:endParaRPr lang="en-US" dirty="0">
                        <a:latin typeface="Quattrocento Sans" panose="020B0502050000020003" pitchFamily="34" charset="0"/>
                      </a:endParaRPr>
                    </a:p>
                    <a:p>
                      <a:pPr algn="ctr"/>
                      <a:r>
                        <a:rPr lang="en-US" u="sng" dirty="0">
                          <a:latin typeface="Quattrocento Sans" panose="020B0502050000020003" pitchFamily="34" charset="0"/>
                        </a:rPr>
                        <a:t>Vendor</a:t>
                      </a:r>
                      <a:r>
                        <a:rPr lang="en-US" dirty="0">
                          <a:latin typeface="Quattrocento Sans" panose="020B0502050000020003" pitchFamily="34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dirty="0">
                          <a:latin typeface="Quattrocento Sans" panose="020B0502050000020003" pitchFamily="34" charset="0"/>
                        </a:rPr>
                        <a:t>True Rx</a:t>
                      </a:r>
                    </a:p>
                    <a:p>
                      <a:pPr algn="ctr"/>
                      <a:endParaRPr lang="en-US" dirty="0">
                        <a:latin typeface="Quattrocento Sans" panose="020B0502050000020003" pitchFamily="34" charset="0"/>
                      </a:endParaRPr>
                    </a:p>
                    <a:p>
                      <a:pPr algn="ctr"/>
                      <a:r>
                        <a:rPr lang="en-US" u="sng" dirty="0">
                          <a:latin typeface="Quattrocento Sans" panose="020B0502050000020003" pitchFamily="34" charset="0"/>
                        </a:rPr>
                        <a:t>Changes To Be Aware Of</a:t>
                      </a:r>
                      <a:r>
                        <a:rPr lang="en-US" dirty="0">
                          <a:latin typeface="Quattrocento Sans" panose="020B0502050000020003" pitchFamily="34" charset="0"/>
                        </a:rPr>
                        <a:t>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dirty="0">
                          <a:latin typeface="Quattrocento Sans" panose="020B0502050000020003" pitchFamily="34" charset="0"/>
                        </a:rPr>
                        <a:t>New ID card through HealthComp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en-US" dirty="0">
                        <a:latin typeface="Quattrocento Sans" panose="020B0502050000020003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dirty="0">
                          <a:latin typeface="Quattrocento Sans" panose="020B0502050000020003" pitchFamily="34" charset="0"/>
                        </a:rPr>
                        <a:t>No other changes!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Quattrocento Sans" panose="020B0502050000020003" pitchFamily="34" charset="0"/>
                        </a:rPr>
                        <a:t>Prescriptions over $350/month</a:t>
                      </a:r>
                    </a:p>
                    <a:p>
                      <a:pPr algn="ctr"/>
                      <a:endParaRPr lang="en-US" dirty="0">
                        <a:latin typeface="Quattrocento Sans" panose="020B0502050000020003" pitchFamily="34" charset="0"/>
                      </a:endParaRPr>
                    </a:p>
                    <a:p>
                      <a:pPr algn="ctr"/>
                      <a:r>
                        <a:rPr lang="en-US" u="sng" dirty="0">
                          <a:latin typeface="Quattrocento Sans" panose="020B0502050000020003" pitchFamily="34" charset="0"/>
                        </a:rPr>
                        <a:t>Vendor</a:t>
                      </a:r>
                      <a:r>
                        <a:rPr lang="en-US" dirty="0">
                          <a:latin typeface="Quattrocento Sans" panose="020B0502050000020003" pitchFamily="34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dirty="0">
                          <a:latin typeface="Quattrocento Sans" panose="020B0502050000020003" pitchFamily="34" charset="0"/>
                        </a:rPr>
                        <a:t>SHARx (works w/ True Rx behind the scenes to provide low cost medications for YOU!)</a:t>
                      </a:r>
                    </a:p>
                    <a:p>
                      <a:pPr algn="ctr"/>
                      <a:endParaRPr lang="en-US" dirty="0">
                        <a:latin typeface="Quattrocento Sans" panose="020B0502050000020003" pitchFamily="34" charset="0"/>
                      </a:endParaRPr>
                    </a:p>
                    <a:p>
                      <a:pPr algn="ctr"/>
                      <a:r>
                        <a:rPr lang="en-US" u="sng" dirty="0">
                          <a:latin typeface="Quattrocento Sans" panose="020B0502050000020003" pitchFamily="34" charset="0"/>
                        </a:rPr>
                        <a:t>Changes To Be Aware Of</a:t>
                      </a:r>
                      <a:r>
                        <a:rPr lang="en-US" dirty="0">
                          <a:latin typeface="Quattrocento Sans" panose="020B0502050000020003" pitchFamily="34" charset="0"/>
                        </a:rPr>
                        <a:t>: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Quattrocento Sans" panose="020B0502050000020003" pitchFamily="34" charset="0"/>
                        </a:rPr>
                        <a:t>All employees taking a medication over $350/month today will need to complete an online SHARx enrollment survey to take advantage of cost savings at first fill next year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Quattrocento Sans" panose="020B0502050000020003" pitchFamily="34" charset="0"/>
                        </a:rPr>
                        <a:t>SHARx fills prescriptions through multiple channels:</a:t>
                      </a:r>
                    </a:p>
                    <a:p>
                      <a:pPr marL="342900" indent="-342900" algn="ctr">
                        <a:buFont typeface="Courier New" panose="02070309020205020404" pitchFamily="49" charset="0"/>
                        <a:buChar char="o"/>
                      </a:pPr>
                      <a:r>
                        <a:rPr lang="en-US" i="1" dirty="0">
                          <a:latin typeface="Quattrocento Sans" panose="020B0502050000020003" pitchFamily="34" charset="0"/>
                        </a:rPr>
                        <a:t>Manufacturer coupons (avg. cost to member $5-$25 per month)</a:t>
                      </a:r>
                    </a:p>
                    <a:p>
                      <a:pPr marL="342900" indent="-342900" algn="ctr">
                        <a:buFont typeface="Courier New" panose="02070309020205020404" pitchFamily="49" charset="0"/>
                        <a:buChar char="o"/>
                      </a:pPr>
                      <a:r>
                        <a:rPr lang="en-US" i="1" dirty="0">
                          <a:latin typeface="Quattrocento Sans" panose="020B0502050000020003" pitchFamily="34" charset="0"/>
                        </a:rPr>
                        <a:t>Foundation funds ($0 cost to member)</a:t>
                      </a:r>
                    </a:p>
                    <a:p>
                      <a:pPr marL="342900" indent="-342900" algn="ctr">
                        <a:buFont typeface="Courier New" panose="02070309020205020404" pitchFamily="49" charset="0"/>
                        <a:buChar char="o"/>
                      </a:pPr>
                      <a:r>
                        <a:rPr lang="en-US" i="1" dirty="0">
                          <a:latin typeface="Quattrocento Sans" panose="020B0502050000020003" pitchFamily="34" charset="0"/>
                        </a:rPr>
                        <a:t>Borders ($0 cost to member)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endParaRPr lang="en-US" i="0" dirty="0">
                        <a:latin typeface="Quattrocento Sans" panose="020B0502050000020003" pitchFamily="34" charset="0"/>
                      </a:endParaRP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i="0" dirty="0">
                          <a:latin typeface="Quattrocento Sans" panose="020B0502050000020003" pitchFamily="34" charset="0"/>
                        </a:rPr>
                        <a:t>If you choose not to participate in the SHARx program, you will receive 2 fills through the ACU plan subject to normal plan components, then your 3</a:t>
                      </a:r>
                      <a:r>
                        <a:rPr lang="en-US" i="0" baseline="30000" dirty="0">
                          <a:latin typeface="Quattrocento Sans" panose="020B0502050000020003" pitchFamily="34" charset="0"/>
                        </a:rPr>
                        <a:t>rd</a:t>
                      </a:r>
                      <a:r>
                        <a:rPr lang="en-US" i="0" dirty="0">
                          <a:latin typeface="Quattrocento Sans" panose="020B0502050000020003" pitchFamily="34" charset="0"/>
                        </a:rPr>
                        <a:t> fill+ will be denied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106855"/>
                  </a:ext>
                </a:extLst>
              </a:tr>
            </a:tbl>
          </a:graphicData>
        </a:graphic>
      </p:graphicFrame>
      <p:pic>
        <p:nvPicPr>
          <p:cNvPr id="1026" name="Picture 2" descr="Innovative Pharmacy Solutions for… | True Rx Health Strategists">
            <a:extLst>
              <a:ext uri="{FF2B5EF4-FFF2-40B4-BE49-F238E27FC236}">
                <a16:creationId xmlns:a16="http://schemas.microsoft.com/office/drawing/2014/main" id="{94154BBA-307B-FBAB-2531-217184FC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60" y="1168840"/>
            <a:ext cx="1472861" cy="3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ARx – Attack Prescription Spend">
            <a:extLst>
              <a:ext uri="{FF2B5EF4-FFF2-40B4-BE49-F238E27FC236}">
                <a16:creationId xmlns:a16="http://schemas.microsoft.com/office/drawing/2014/main" id="{D2B18BAF-940C-716B-F9AE-36093E26A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58" y="976096"/>
            <a:ext cx="1674921" cy="6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7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108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2024 Medical Plan Premiums</a:t>
            </a:r>
            <a:endParaRPr dirty="0"/>
          </a:p>
        </p:txBody>
      </p:sp>
      <p:sp>
        <p:nvSpPr>
          <p:cNvPr id="287" name="Google Shape;28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16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289" name="Google Shape;289;p16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94" name="Google Shape;294;p16"/>
          <p:cNvGraphicFramePr/>
          <p:nvPr>
            <p:extLst>
              <p:ext uri="{D42A27DB-BD31-4B8C-83A1-F6EECF244321}">
                <p14:modId xmlns:p14="http://schemas.microsoft.com/office/powerpoint/2010/main" val="2473205214"/>
              </p:ext>
            </p:extLst>
          </p:nvPr>
        </p:nvGraphicFramePr>
        <p:xfrm>
          <a:off x="417737" y="2643789"/>
          <a:ext cx="11418875" cy="1741975"/>
        </p:xfrm>
        <a:graphic>
          <a:graphicData uri="http://schemas.openxmlformats.org/drawingml/2006/table">
            <a:tbl>
              <a:tblPr>
                <a:noFill/>
                <a:tableStyleId>{F126F9CC-FFE4-4E6B-8CEB-2F89989308C8}</a:tableStyleId>
              </a:tblPr>
              <a:tblGrid>
                <a:gridCol w="264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MONTHLY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HDHP (Full Wellness Discount Applied)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PPO (Full Wellness Discount A</a:t>
                      </a: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pplied</a:t>
                      </a: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Only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$100 (no increase!)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$200 (no increase!)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+ Spouse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$404 (increase of $14/month)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$540 (increase of $20/month)</a:t>
                      </a:r>
                      <a:endParaRPr sz="1600"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+ Child(ren)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$270 (no increase!)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$400 (no increase!)</a:t>
                      </a:r>
                      <a:endParaRPr sz="1600"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+ Family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$600 (increase of $14/month)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$737 (increase of $21/month)</a:t>
                      </a:r>
                      <a:endParaRPr sz="1600"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5" name="Google Shape;295;p16"/>
          <p:cNvSpPr txBox="1"/>
          <p:nvPr/>
        </p:nvSpPr>
        <p:spPr>
          <a:xfrm>
            <a:off x="434900" y="1385452"/>
            <a:ext cx="114189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 Premium Structure</a:t>
            </a:r>
            <a:endParaRPr dirty="0"/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employees will have the same base premium in 2024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(and your spouse, if enrolled) did not complete all of your wellness requirements by 9/30/23, you will not receive the full wellness discount for 2024</a:t>
            </a:r>
            <a:endParaRPr dirty="0"/>
          </a:p>
        </p:txBody>
      </p:sp>
      <p:sp>
        <p:nvSpPr>
          <p:cNvPr id="296" name="Google Shape;296;p16"/>
          <p:cNvSpPr txBox="1"/>
          <p:nvPr/>
        </p:nvSpPr>
        <p:spPr>
          <a:xfrm>
            <a:off x="386550" y="4447776"/>
            <a:ext cx="11418900" cy="19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wellness charge remains $50/month per employee. PLUS $50/month per spouse (add to the base rates listed above)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Selerix enrollment system will be updated with wellness completion activity through September.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verify your deductions on your first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stub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2024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If you did not receive the correct wellness discount, you can contact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 HR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Elsa Dunson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verify completion of all requirements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108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NEW!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Regenexx</a:t>
            </a:r>
            <a:endParaRPr dirty="0"/>
          </a:p>
        </p:txBody>
      </p:sp>
      <p:sp>
        <p:nvSpPr>
          <p:cNvPr id="287" name="Google Shape;28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16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289" name="Google Shape;289;p16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16"/>
          <p:cNvSpPr txBox="1"/>
          <p:nvPr/>
        </p:nvSpPr>
        <p:spPr>
          <a:xfrm>
            <a:off x="211020" y="2051277"/>
            <a:ext cx="8895531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0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Regenexx</a:t>
            </a:r>
            <a:r>
              <a:rPr lang="en-US" sz="1800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provides a choice in treatment for musculoskeletal &amp; orthopedic injuries – eliminating the need for up to 70% of orthopedic surgeries! (no surgery, less follow-up care/physical therapy needed &amp; reduced recovery time, less pain medication needed, </a:t>
            </a:r>
            <a:r>
              <a:rPr lang="en-US" sz="1800" i="0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800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procedures are same-day, outpatient services (closest location to Abilene is in Fort Worth; </a:t>
            </a:r>
            <a:r>
              <a:rPr lang="en-US" sz="1800" i="0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Regenexx</a:t>
            </a:r>
            <a:r>
              <a:rPr lang="en-US" sz="1800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locations around the US)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0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Regenexx</a:t>
            </a:r>
            <a:r>
              <a:rPr lang="en-US" sz="1800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uses your own body’s stem cells as natural healing agents to treat damaged bone, cartilage, muscle, tendon, ligament issues &amp; more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covered as in-network benefit (subject to deductible &amp; coinsurance on all plans)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</a:t>
            </a:r>
            <a:r>
              <a:rPr lang="en-US" sz="1800" i="0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Regenexx</a:t>
            </a:r>
            <a:r>
              <a:rPr lang="en-US" sz="1800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866-535-4123 or regenexxbenefits.com/</a:t>
            </a:r>
            <a:r>
              <a:rPr lang="en-US" sz="1800" i="0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</a:t>
            </a:r>
            <a:r>
              <a:rPr lang="en-US" sz="1800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learn more</a:t>
            </a:r>
          </a:p>
        </p:txBody>
      </p:sp>
      <p:sp>
        <p:nvSpPr>
          <p:cNvPr id="2" name="Google Shape;295;p16">
            <a:extLst>
              <a:ext uri="{FF2B5EF4-FFF2-40B4-BE49-F238E27FC236}">
                <a16:creationId xmlns:a16="http://schemas.microsoft.com/office/drawing/2014/main" id="{8D9D026F-5654-B465-F935-8E82588ABF54}"/>
              </a:ext>
            </a:extLst>
          </p:cNvPr>
          <p:cNvSpPr txBox="1"/>
          <p:nvPr/>
        </p:nvSpPr>
        <p:spPr>
          <a:xfrm>
            <a:off x="9410329" y="1382818"/>
            <a:ext cx="2561966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Testimonials: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i="1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“By using </a:t>
            </a:r>
            <a:r>
              <a:rPr lang="en-US" sz="1600" i="1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Regenexx</a:t>
            </a:r>
            <a:r>
              <a:rPr lang="en-US" sz="1600" i="1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was able to avoid having surgery on both of my knees”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i="1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didn’t want to have a traditional surgical procedure where they would have to cut on my knee. I was only off of work for four days with the </a:t>
            </a:r>
            <a:r>
              <a:rPr lang="en-US" sz="1600" i="1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Regenexx</a:t>
            </a:r>
            <a:r>
              <a:rPr lang="en-US" sz="1600" i="1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procedure”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i="1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could not have afforded traditional surgery, and with </a:t>
            </a:r>
            <a:r>
              <a:rPr lang="en-US" sz="1600" i="1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Regenexx</a:t>
            </a:r>
            <a:r>
              <a:rPr lang="en-US" sz="1600" i="1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was only out of work for two days”</a:t>
            </a:r>
          </a:p>
        </p:txBody>
      </p:sp>
    </p:spTree>
    <p:extLst>
      <p:ext uri="{BB962C8B-B14F-4D97-AF65-F5344CB8AC3E}">
        <p14:creationId xmlns:p14="http://schemas.microsoft.com/office/powerpoint/2010/main" val="363037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Wellness Program</a:t>
            </a:r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15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276" name="Google Shape;276;p15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15"/>
          <p:cNvSpPr txBox="1"/>
          <p:nvPr/>
        </p:nvSpPr>
        <p:spPr>
          <a:xfrm>
            <a:off x="838200" y="1459382"/>
            <a:ext cx="11205117" cy="439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 Deadline – July 31, 2024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en-US"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Anyone that completed requirements in August – September 2023 will be given credit for this one time change</a:t>
            </a:r>
            <a:endParaRPr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Employee Requirements:</a:t>
            </a:r>
            <a:endParaRPr sz="2000" b="0" i="0" u="sng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Must complete by </a:t>
            </a: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7/31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/24 to earn full premium incentive in 2025</a:t>
            </a:r>
            <a:endParaRPr dirty="0"/>
          </a:p>
          <a:p>
            <a:pPr marL="9144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Annual preventive exam AND biometric screening</a:t>
            </a:r>
            <a:endParaRPr dirty="0"/>
          </a:p>
          <a:p>
            <a:pPr marL="9144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Recommend getting age/gender appropriate exams as applicable</a:t>
            </a: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 (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will likely be required in the future, so get in the habit now)</a:t>
            </a:r>
            <a:endParaRPr dirty="0"/>
          </a:p>
          <a:p>
            <a:pPr marL="68580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Spouse Requirements:</a:t>
            </a:r>
            <a:endParaRPr sz="2000" b="0" i="0" u="sng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attrocento Sans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SAME AS EMPLOYEE</a:t>
            </a:r>
            <a:endParaRPr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Health Savings Account (HSA)</a:t>
            </a:r>
            <a:endParaRPr/>
          </a:p>
        </p:txBody>
      </p:sp>
      <p:sp>
        <p:nvSpPr>
          <p:cNvPr id="372" name="Google Shape;37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22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374" name="Google Shape;374;p22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22"/>
          <p:cNvSpPr txBox="1"/>
          <p:nvPr/>
        </p:nvSpPr>
        <p:spPr>
          <a:xfrm>
            <a:off x="5464961" y="2033063"/>
            <a:ext cx="6727039" cy="450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Only available to employees enrolled in the HDHP</a:t>
            </a:r>
            <a:endParaRPr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Employee-owned medical savings account</a:t>
            </a:r>
            <a:endParaRPr sz="1200" dirty="0"/>
          </a:p>
          <a:p>
            <a:pPr marL="685800" marR="0" lvl="1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“use it or lose it” rule</a:t>
            </a:r>
            <a:endParaRPr sz="1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Who is eligible to have an HSA?</a:t>
            </a:r>
            <a:endParaRPr sz="1200" dirty="0"/>
          </a:p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Must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 enrolled in HDHP and not enrolled in Medicare or another health plan</a:t>
            </a:r>
            <a:endParaRPr sz="1200" dirty="0"/>
          </a:p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Spouse can not be enrolled in an FSA</a:t>
            </a:r>
            <a:endParaRPr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You c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 use HSA funds for yourself and your household dependents </a:t>
            </a:r>
            <a:endParaRPr sz="1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80" name="Google Shape;38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20" y="2117558"/>
            <a:ext cx="4746459" cy="3164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Health Savings Account (HSA)</a:t>
            </a:r>
            <a:endParaRPr dirty="0"/>
          </a:p>
        </p:txBody>
      </p:sp>
      <p:sp>
        <p:nvSpPr>
          <p:cNvPr id="386" name="Google Shape;38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7" name="Google Shape;387;p23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388" name="Google Shape;388;p23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3"/>
          <p:cNvSpPr txBox="1"/>
          <p:nvPr/>
        </p:nvSpPr>
        <p:spPr>
          <a:xfrm>
            <a:off x="941512" y="1574561"/>
            <a:ext cx="10308976" cy="297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HSA Bank is our HSA vendor</a:t>
            </a:r>
            <a:endParaRPr lang="en-US"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new debit card for employees already enrolled in the HSA plan</a:t>
            </a:r>
            <a:endParaRPr lang="en-US" sz="1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US" sz="7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Pre-tax dollars to pay for qualified medical expenses</a:t>
            </a:r>
            <a:endParaRPr lang="en-US"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Prescriptions, dental &amp; vision expenses, doctor’s visits, non-cosmetic surgeries, physical therapy, hearing aids, etc.</a:t>
            </a:r>
            <a:endParaRPr lang="en-US"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Contributions can be from both ACU and you</a:t>
            </a:r>
          </a:p>
          <a:p>
            <a:pPr marL="685800" indent="-228600">
              <a:lnSpc>
                <a:spcPct val="90000"/>
              </a:lnSpc>
              <a:buSzPts val="2400"/>
              <a:buFont typeface="Arial"/>
              <a:buChar char="•"/>
            </a:pPr>
            <a:endParaRPr lang="en-US" sz="1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Employees 55+ may contribute an additional $1,000 per year</a:t>
            </a:r>
            <a:endParaRPr lang="en-US"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394" name="Google Shape;394;p23"/>
          <p:cNvGraphicFramePr/>
          <p:nvPr>
            <p:extLst>
              <p:ext uri="{D42A27DB-BD31-4B8C-83A1-F6EECF244321}">
                <p14:modId xmlns:p14="http://schemas.microsoft.com/office/powerpoint/2010/main" val="2012062089"/>
              </p:ext>
            </p:extLst>
          </p:nvPr>
        </p:nvGraphicFramePr>
        <p:xfrm>
          <a:off x="1541729" y="4442474"/>
          <a:ext cx="9400525" cy="2019085"/>
        </p:xfrm>
        <a:graphic>
          <a:graphicData uri="http://schemas.openxmlformats.org/drawingml/2006/table">
            <a:tbl>
              <a:tblPr>
                <a:noFill/>
                <a:tableStyleId>{F126F9CC-FFE4-4E6B-8CEB-2F89989308C8}</a:tableStyleId>
              </a:tblPr>
              <a:tblGrid>
                <a:gridCol w="26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1600" b="1" i="0" u="none" strike="noStrike" cap="none" dirty="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2024 IRS Cal. Year Contribution Limit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2024 ACU HSA Cal. Year Contribution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2024 Cal. Year Maximum Employee Contribution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Quattrocento Sans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Only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Quattrocento Sans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$4,150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(increased by $300)</a:t>
                      </a:r>
                      <a:endParaRPr sz="1800" b="0" i="0" u="none" strike="noStrike" cap="none" dirty="0">
                        <a:solidFill>
                          <a:srgbClr val="00B05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Quattrocento San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$500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Quattrocento Sans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$3,650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Quattrocento Sans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+ Spouse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Quattrocento Sans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$8,300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B05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(increased by $550)</a:t>
                      </a:r>
                      <a:endParaRPr sz="1600" b="0" i="0" u="none" strike="noStrike" cap="none" dirty="0">
                        <a:solidFill>
                          <a:srgbClr val="00B05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Quattrocento San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$1,000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Quattrocento Sans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$7,300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Quattrocento San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+ Child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Quattrocento San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$1,000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Quattrocento San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Family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Quattrocento Sans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$1,000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95" name="Google Shape;3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7678" y="547305"/>
            <a:ext cx="2169153" cy="1446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"/>
          <p:cNvSpPr txBox="1">
            <a:spLocks noGrp="1"/>
          </p:cNvSpPr>
          <p:nvPr>
            <p:ph type="title"/>
          </p:nvPr>
        </p:nvSpPr>
        <p:spPr>
          <a:xfrm>
            <a:off x="838200" y="3714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Flexible Spending Accounts (FSA) </a:t>
            </a:r>
            <a:endParaRPr/>
          </a:p>
        </p:txBody>
      </p:sp>
      <p:sp>
        <p:nvSpPr>
          <p:cNvPr id="401" name="Google Shape;40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2" name="Google Shape;402;p24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403" name="Google Shape;403;p24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24"/>
          <p:cNvSpPr txBox="1"/>
          <p:nvPr/>
        </p:nvSpPr>
        <p:spPr>
          <a:xfrm>
            <a:off x="838200" y="1556116"/>
            <a:ext cx="11163324" cy="402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Health Care FSA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(only if enrolled in the PPO)</a:t>
            </a:r>
            <a:endParaRPr sz="1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Dependent Care FSA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(DAYCARE -  available to both HDHP &amp; PPO participants)</a:t>
            </a:r>
            <a:endParaRPr sz="12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is an FSA?</a:t>
            </a:r>
            <a:endParaRPr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Employer owned medical spending account</a:t>
            </a:r>
            <a:endParaRPr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“Use it or lose it” rule applies</a:t>
            </a:r>
            <a:endParaRPr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 contribute pre-tax dollars to pay for qualified medical (or childcare) expenses</a:t>
            </a:r>
            <a:endParaRPr sz="1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IRS Annual Contribution Limits</a:t>
            </a:r>
            <a:endParaRPr sz="1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409" name="Google Shape;409;p24"/>
          <p:cNvGraphicFramePr/>
          <p:nvPr>
            <p:extLst>
              <p:ext uri="{D42A27DB-BD31-4B8C-83A1-F6EECF244321}">
                <p14:modId xmlns:p14="http://schemas.microsoft.com/office/powerpoint/2010/main" val="3309150408"/>
              </p:ext>
            </p:extLst>
          </p:nvPr>
        </p:nvGraphicFramePr>
        <p:xfrm>
          <a:off x="2577269" y="4513483"/>
          <a:ext cx="6443600" cy="1068350"/>
        </p:xfrm>
        <a:graphic>
          <a:graphicData uri="http://schemas.openxmlformats.org/drawingml/2006/table">
            <a:tbl>
              <a:tblPr>
                <a:noFill/>
                <a:tableStyleId>{F126F9CC-FFE4-4E6B-8CEB-2F89989308C8}</a:tableStyleId>
              </a:tblPr>
              <a:tblGrid>
                <a:gridCol w="317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2024 IRS Contribution Limit</a:t>
                      </a:r>
                      <a:endParaRPr sz="1600" dirty="0"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Health Care FSA</a:t>
                      </a:r>
                      <a:endParaRPr sz="160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$3,050</a:t>
                      </a:r>
                      <a:endParaRPr sz="1600"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Dependent Care FSA</a:t>
                      </a:r>
                      <a:endParaRPr sz="160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$5,000</a:t>
                      </a:r>
                      <a:endParaRPr sz="1600"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0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Other Benefits</a:t>
            </a:r>
            <a:endParaRPr/>
          </a:p>
        </p:txBody>
      </p:sp>
      <p:pic>
        <p:nvPicPr>
          <p:cNvPr id="503" name="Google Shape;503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3361" y="6166827"/>
            <a:ext cx="1525278" cy="554647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5" name="Google Shape;505;p30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506" name="Google Shape;506;p30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1" name="Google Shape;511;p30"/>
          <p:cNvSpPr txBox="1"/>
          <p:nvPr/>
        </p:nvSpPr>
        <p:spPr>
          <a:xfrm>
            <a:off x="838200" y="1491036"/>
            <a:ext cx="8838868" cy="516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90000"/>
              </a:lnSpc>
              <a:buSzPts val="2400"/>
              <a:buFont typeface="Arial"/>
              <a:buChar char="•"/>
            </a:pPr>
            <a:r>
              <a:rPr lang="en-US" sz="2000" dirty="0">
                <a:latin typeface="Quattrocento Sans"/>
                <a:sym typeface="Quattrocento Sans"/>
              </a:rPr>
              <a:t>Retirement – No Changes!</a:t>
            </a:r>
            <a:endParaRPr lang="en-US" sz="1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en-US"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ACU Tuition Discount</a:t>
            </a:r>
            <a:endParaRPr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Dependent children of full and reduced full-time 100%</a:t>
            </a:r>
            <a:endParaRPr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Dependent benefit only for undergraduate degree</a:t>
            </a:r>
            <a:endParaRPr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Employees taking classes have a 6 month waiting period </a:t>
            </a:r>
            <a:endParaRPr lang="en-US" sz="2000" dirty="0">
              <a:latin typeface="Quattrocento Sans"/>
              <a:sym typeface="Quattrocento Sans"/>
            </a:endParaRPr>
          </a:p>
          <a:p>
            <a:pPr marL="685800" indent="-228600">
              <a:lnSpc>
                <a:spcPct val="90000"/>
              </a:lnSpc>
              <a:buSzPts val="2400"/>
              <a:buFont typeface="Arial"/>
              <a:buChar char="•"/>
            </a:pPr>
            <a:endParaRPr sz="1200" dirty="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 Theft Assistance (AIG – provided by ACU)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en-US"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Employee Assistance Program (The Standard)</a:t>
            </a:r>
            <a:endParaRPr lang="en-US" sz="1200"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dirty="0">
                <a:latin typeface="Quattrocento Sans"/>
                <a:sym typeface="Quattrocento Sans"/>
              </a:rPr>
              <a:t>24/7 telephonic assistance plus 3 FREE face to face visits per household member</a:t>
            </a:r>
            <a:endParaRPr lang="en-US" sz="1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en-US"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Travel Assistance (The Standard)</a:t>
            </a:r>
            <a:endParaRPr sz="1200" dirty="0"/>
          </a:p>
        </p:txBody>
      </p:sp>
      <p:pic>
        <p:nvPicPr>
          <p:cNvPr id="512" name="Google Shape;51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1067" y="602630"/>
            <a:ext cx="2751201" cy="220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Objectives</a:t>
            </a:r>
            <a:endParaRPr/>
          </a:p>
        </p:txBody>
      </p:sp>
      <p:pic>
        <p:nvPicPr>
          <p:cNvPr id="113" name="Google Shape;113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3361" y="6166827"/>
            <a:ext cx="1525278" cy="55464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3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116" name="Google Shape;116;p3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3"/>
          <p:cNvSpPr txBox="1"/>
          <p:nvPr/>
        </p:nvSpPr>
        <p:spPr>
          <a:xfrm>
            <a:off x="735027" y="1941082"/>
            <a:ext cx="6899166" cy="297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Provide a well-rounded, </a:t>
            </a:r>
            <a:r>
              <a:rPr lang="en-US" sz="2800" b="1" i="0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competitive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benefits offering to employees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Provide </a:t>
            </a:r>
            <a:r>
              <a:rPr lang="en-US" sz="2800" b="1" i="0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affordable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benefits to employees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Benefit cost as compared to total compensation = 30%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Target of 70/30 cost share split between ACU and employees for medical 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7726" y="844334"/>
            <a:ext cx="3408947" cy="5113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0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dirty="0">
                <a:latin typeface="Quattrocento Sans"/>
                <a:sym typeface="Quattrocento Sans"/>
              </a:rPr>
              <a:t>Leave Benefits</a:t>
            </a:r>
            <a:endParaRPr dirty="0"/>
          </a:p>
        </p:txBody>
      </p:sp>
      <p:pic>
        <p:nvPicPr>
          <p:cNvPr id="503" name="Google Shape;503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3361" y="6211217"/>
            <a:ext cx="1525278" cy="554647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5" name="Google Shape;505;p30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506" name="Google Shape;506;p30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1" name="Google Shape;511;p30"/>
          <p:cNvSpPr txBox="1"/>
          <p:nvPr/>
        </p:nvSpPr>
        <p:spPr>
          <a:xfrm>
            <a:off x="838200" y="1376245"/>
            <a:ext cx="8838868" cy="516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Sick-to-Service Hours Benefit Program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Employees can convert up to 40 hours of sick leave for   approved S2S hours each calendar year if balance met</a:t>
            </a:r>
            <a:endParaRPr dirty="0"/>
          </a:p>
          <a:p>
            <a:pPr marL="685800" marR="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Parental Leave</a:t>
            </a:r>
            <a:endParaRPr lang="en-US"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 weeks of parental leave for birth or adoption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Quattrocento Sans"/>
                <a:sym typeface="Quattrocento Sans"/>
              </a:rPr>
              <a:t>Applies to both mother &amp; father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Quattrocento Sans"/>
                <a:sym typeface="Quattrocento Sans"/>
              </a:rPr>
              <a:t>If both mother &amp; father are ACU employees, both are eligible for parental leave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en-US"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Personal Days</a:t>
            </a:r>
            <a:endParaRPr lang="en-US"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Employees will have additional 2 days per year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Quattrocento Sans"/>
                <a:sym typeface="Quattrocento Sans"/>
              </a:rPr>
              <a:t>Will not rollover from year to year</a:t>
            </a:r>
            <a:endParaRPr dirty="0"/>
          </a:p>
        </p:txBody>
      </p:sp>
      <p:pic>
        <p:nvPicPr>
          <p:cNvPr id="512" name="Google Shape;51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1067" y="602630"/>
            <a:ext cx="2751201" cy="2200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283188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7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3960" dirty="0">
                <a:latin typeface="Quattrocento Sans"/>
                <a:ea typeface="Quattrocento Sans"/>
                <a:cs typeface="Quattrocento Sans"/>
                <a:sym typeface="Quattrocento Sans"/>
              </a:rPr>
              <a:t>ACU On-Campus Medical Clinic</a:t>
            </a:r>
            <a:endParaRPr sz="396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75" name="Google Shape;575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3361" y="6166827"/>
            <a:ext cx="1525278" cy="554647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7" name="Google Shape;577;p37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578" name="Google Shape;578;p37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37"/>
          <p:cNvSpPr txBox="1"/>
          <p:nvPr/>
        </p:nvSpPr>
        <p:spPr>
          <a:xfrm>
            <a:off x="838199" y="1707530"/>
            <a:ext cx="11205117" cy="374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Accessible to all ACU employees &amp; dependents - $45 office visit fee</a:t>
            </a:r>
            <a:endParaRPr sz="1200" dirty="0"/>
          </a:p>
          <a:p>
            <a:pPr marL="3429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Annual physical exam at no cost to those covered by ACU’s medical plan (required for the wellness discount if covered on medical plan)</a:t>
            </a:r>
            <a:endParaRPr sz="12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Flu/cold symptoms, flu shots, acute symptoms,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etc</a:t>
            </a:r>
            <a:endParaRPr sz="1200" dirty="0"/>
          </a:p>
          <a:p>
            <a:pPr marL="3429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Clinic will send your prescription to your preferred pharmacy</a:t>
            </a:r>
            <a:endParaRPr sz="1200" dirty="0"/>
          </a:p>
          <a:p>
            <a:pPr marL="3429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400" b="0" i="0" u="sng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NOTE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Clinic does not file visits with any medical insurance</a:t>
            </a:r>
            <a:endParaRPr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3361" y="6166827"/>
            <a:ext cx="1525278" cy="554647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0" name="Google Shape;590;p38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591" name="Google Shape;591;p38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6" name="Google Shape;596;p38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Your Holmes Murphy Benefits Analyst</a:t>
            </a:r>
            <a:endParaRPr dirty="0"/>
          </a:p>
        </p:txBody>
      </p:sp>
      <p:pic>
        <p:nvPicPr>
          <p:cNvPr id="597" name="Google Shape;59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819" y="2131231"/>
            <a:ext cx="4808071" cy="32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38"/>
          <p:cNvSpPr txBox="1"/>
          <p:nvPr/>
        </p:nvSpPr>
        <p:spPr>
          <a:xfrm>
            <a:off x="6051850" y="1687900"/>
            <a:ext cx="5556000" cy="4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Elsa Dunson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edunson@holmesmurphy.com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972-663-7304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515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When am I eligible to enroll in benefits?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I’ve lost my ID card, how do I get a new one?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is my deductible and what does “co-insurance” mean?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received a bill from my doctor – was my claim paid correctly?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515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9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Questions for our vendors or Elsa Dunson?</a:t>
            </a:r>
            <a:endParaRPr/>
          </a:p>
        </p:txBody>
      </p:sp>
      <p:sp>
        <p:nvSpPr>
          <p:cNvPr id="604" name="Google Shape;60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5" name="Google Shape;605;p39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606" name="Google Shape;606;p39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1" name="Google Shape;611;p39"/>
          <p:cNvSpPr txBox="1"/>
          <p:nvPr/>
        </p:nvSpPr>
        <p:spPr>
          <a:xfrm>
            <a:off x="544979" y="1459382"/>
            <a:ext cx="11163324" cy="349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 will be in the top floor of the library on Mon-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Thur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OE week (11/6-11/9)</a:t>
            </a:r>
            <a:r>
              <a:rPr lang="en-US" sz="2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; Elsa will be in person on Monday 11/6</a:t>
            </a:r>
            <a:endParaRPr lang="en-US" sz="28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Virtual appointments available by request and for Dallas employees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Quattrocento Sans"/>
                <a:sym typeface="Quattrocento Sans"/>
              </a:rPr>
              <a:t>The Avant Enrollment Support team can assist all employees</a:t>
            </a:r>
            <a:endParaRPr dirty="0"/>
          </a:p>
          <a:p>
            <a:pPr marL="685800" marR="0" lvl="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14" name="Google Shape;614;p39" descr="Image result for Holmes Murp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0480" y="4006814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0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to Enroll for 2024</a:t>
            </a:r>
            <a:endParaRPr dirty="0"/>
          </a:p>
        </p:txBody>
      </p:sp>
      <p:pic>
        <p:nvPicPr>
          <p:cNvPr id="620" name="Google Shape;620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3361" y="6166827"/>
            <a:ext cx="1525278" cy="554647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2" name="Google Shape;622;p40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623" name="Google Shape;623;p40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8" name="Google Shape;628;p40"/>
          <p:cNvSpPr txBox="1"/>
          <p:nvPr/>
        </p:nvSpPr>
        <p:spPr>
          <a:xfrm>
            <a:off x="838200" y="1707530"/>
            <a:ext cx="11163324" cy="352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Open Enrollment dates: </a:t>
            </a:r>
            <a:r>
              <a:rPr lang="en-US" sz="2800" b="1" i="0" u="none" strike="noStrike" cap="none" dirty="0">
                <a:solidFill>
                  <a:srgbClr val="D6422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November 6 – </a:t>
            </a:r>
            <a:r>
              <a:rPr lang="en-US" sz="2800" b="1" i="0" u="none" strike="noStrike" cap="none">
                <a:solidFill>
                  <a:srgbClr val="D6422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November 10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D6422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Log on to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myACU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and select “Benefits Enrollment” under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Quicklinks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person, phone and virtual appointment options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2024 Benefits Enrollment Guide to be delivered via email in the coming days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1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2024 Benefits Enrollment Reminders</a:t>
            </a:r>
            <a:endParaRPr dirty="0"/>
          </a:p>
        </p:txBody>
      </p:sp>
      <p:pic>
        <p:nvPicPr>
          <p:cNvPr id="634" name="Google Shape;634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3361" y="6246729"/>
            <a:ext cx="1525278" cy="554647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6" name="Google Shape;636;p41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637" name="Google Shape;637;p41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2" name="Google Shape;642;p41"/>
          <p:cNvSpPr txBox="1"/>
          <p:nvPr/>
        </p:nvSpPr>
        <p:spPr>
          <a:xfrm>
            <a:off x="838200" y="1288962"/>
            <a:ext cx="10837244" cy="495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800"/>
              <a:buFont typeface="Arial"/>
              <a:buChar char="•"/>
            </a:pP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Imagine360/ELAP is transitioning to HealthComp; new ID cards for all enrollees</a:t>
            </a:r>
          </a:p>
          <a:p>
            <a:pPr marL="342900" indent="-342900">
              <a:buSzPts val="2800"/>
              <a:buFont typeface="Arial"/>
              <a:buChar char="•"/>
            </a:pPr>
            <a:endParaRPr lang="en-US"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indent="-342900">
              <a:buSzPts val="2800"/>
              <a:buFont typeface="Arial"/>
              <a:buChar char="•"/>
            </a:pP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Promptly notify PAC of any balance bills</a:t>
            </a:r>
          </a:p>
          <a:p>
            <a:pPr marL="342900" indent="-342900">
              <a:buSzPts val="2800"/>
              <a:buFont typeface="Arial"/>
              <a:buChar char="•"/>
            </a:pPr>
            <a:endParaRPr lang="en-US"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indent="-342900">
              <a:buSzPts val="2800"/>
              <a:buFont typeface="Arial"/>
              <a:buChar char="•"/>
            </a:pP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Utilize the HST app to see provider acceptance &amp; quality rankings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lang="en-US"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If you receive an outreach from </a:t>
            </a:r>
            <a:r>
              <a:rPr lang="en-US" sz="20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SHARx</a:t>
            </a: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, you must enroll</a:t>
            </a:r>
            <a:endParaRPr lang="en-US"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lang="en-US"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Dental, Life and Disability, and Vision are changing to The Standard; new dental network</a:t>
            </a:r>
            <a:endParaRPr lang="en-US"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lang="en-US"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Utilize your benefits analyst (Elsa) to ensure you are using your benefits in the best way possible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Urgent Care vs ER, ACU Clinic &amp; Teladoc Telemedicine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lang="en-US" sz="2000" dirty="0">
              <a:latin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000" dirty="0">
                <a:latin typeface="Quattrocento Sans"/>
                <a:sym typeface="Quattrocento Sans"/>
              </a:rPr>
              <a:t>Avant Enrollment Support available to all employees</a:t>
            </a:r>
            <a:endParaRPr sz="11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838200" y="1273294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80"/>
              <a:buFont typeface="Quattrocento Sans"/>
              <a:buNone/>
            </a:pPr>
            <a:r>
              <a:rPr lang="en-US" sz="594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THANK YOU!</a:t>
            </a:r>
            <a:endParaRPr dirty="0"/>
          </a:p>
        </p:txBody>
      </p:sp>
      <p:pic>
        <p:nvPicPr>
          <p:cNvPr id="648" name="Google Shape;648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3361" y="6166827"/>
            <a:ext cx="1525278" cy="554647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0" name="Google Shape;650;p42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651" name="Google Shape;651;p42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6" name="Google Shape;656;p42"/>
          <p:cNvSpPr txBox="1"/>
          <p:nvPr/>
        </p:nvSpPr>
        <p:spPr>
          <a:xfrm>
            <a:off x="618620" y="2790990"/>
            <a:ext cx="1101604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Quattrocento San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If you have any questions, please reach out to: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Quattrocento San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Elsa Dunson (edunson@holmesmurphy.com)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Quattrocento Sans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Quattrocento San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HR (humanresources@acu.edu)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Quattrocento Sans"/>
              <a:buNone/>
            </a:pPr>
            <a:endParaRPr lang="en-US" dirty="0">
              <a:latin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Quattrocento Sans"/>
              <a:buNone/>
            </a:pPr>
            <a:r>
              <a:rPr lang="en-US" sz="2800" dirty="0">
                <a:latin typeface="Quattrocento Sans"/>
                <a:sym typeface="Quattrocento Sans"/>
              </a:rPr>
              <a:t>- Avant (866 318-0080)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2024 Benefits Enrollment Key Points</a:t>
            </a:r>
            <a:endParaRPr dirty="0"/>
          </a:p>
        </p:txBody>
      </p:sp>
      <p:pic>
        <p:nvPicPr>
          <p:cNvPr id="128" name="Google Shape;128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3361" y="6166827"/>
            <a:ext cx="1525278" cy="55464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4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131" name="Google Shape;131;p4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4"/>
          <p:cNvSpPr txBox="1"/>
          <p:nvPr/>
        </p:nvSpPr>
        <p:spPr>
          <a:xfrm>
            <a:off x="3581399" y="1988920"/>
            <a:ext cx="8255000" cy="347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Quattrocento San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Open Enrollment is </a:t>
            </a:r>
            <a:r>
              <a:rPr lang="en-US" sz="2800" b="1" i="0" u="none" strike="noStrike" cap="none" dirty="0">
                <a:solidFill>
                  <a:srgbClr val="D6422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November 6 – November 10</a:t>
            </a:r>
            <a:endParaRPr dirty="0"/>
          </a:p>
          <a:p>
            <a:pPr marL="685800" marR="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Enroll in Selerix (same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myACU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login and process as last year, but new enrollment system)</a:t>
            </a:r>
            <a:endParaRPr dirty="0"/>
          </a:p>
          <a:p>
            <a:pPr marL="685800" marR="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Everyone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complete enrollment</a:t>
            </a:r>
            <a:endParaRPr dirty="0"/>
          </a:p>
          <a:p>
            <a:pPr marL="685800" marR="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If enrollment is </a:t>
            </a:r>
            <a:r>
              <a:rPr lang="en-US" sz="2400" b="1" i="0" u="sng" strike="noStrike" cap="none" dirty="0">
                <a:solidFill>
                  <a:srgbClr val="D6422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not</a:t>
            </a:r>
            <a:r>
              <a:rPr lang="en-US" sz="2800" b="1" i="0" u="none" strike="noStrike" cap="none" dirty="0">
                <a:solidFill>
                  <a:srgbClr val="D6422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completed you will be </a:t>
            </a:r>
            <a:r>
              <a:rPr lang="en-US" sz="2400" b="1" i="0" u="sng" strike="noStrike" cap="none" dirty="0">
                <a:solidFill>
                  <a:srgbClr val="D6422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disenrolled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will have to wait until 1/1/25 to enroll, unless you experience a qualifying event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601" y="1671609"/>
            <a:ext cx="3081823" cy="4106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What’s Changing for 2024?</a:t>
            </a:r>
            <a:endParaRPr dirty="0"/>
          </a:p>
        </p:txBody>
      </p:sp>
      <p:pic>
        <p:nvPicPr>
          <p:cNvPr id="143" name="Google Shape;143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3361" y="6166827"/>
            <a:ext cx="1525278" cy="55464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146" name="Google Shape;146;p5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5"/>
          <p:cNvSpPr txBox="1"/>
          <p:nvPr/>
        </p:nvSpPr>
        <p:spPr>
          <a:xfrm>
            <a:off x="838200" y="1277799"/>
            <a:ext cx="7545512" cy="498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 are proud to announce: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endParaRPr lang="en-US" sz="1800" dirty="0">
              <a:solidFill>
                <a:schemeClr val="dk1"/>
              </a:solidFill>
              <a:latin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Medical administrator transitioning to HealthComp &amp; HST (replacing Imagine360 &amp; ELAP)</a:t>
            </a:r>
          </a:p>
          <a:p>
            <a:pPr marL="822960" lvl="1" indent="-285750">
              <a:lnSpc>
                <a:spcPct val="9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NO NETWORK CHANGE! </a:t>
            </a:r>
          </a:p>
          <a:p>
            <a:pPr marL="822960" lvl="1" indent="-285750">
              <a:lnSpc>
                <a:spcPct val="9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Employee &amp; Employee/Child premiums staying the same; slight increase to Employee/Spouse &amp; Employee/Family</a:t>
            </a:r>
          </a:p>
          <a:p>
            <a:pPr marL="822960" lvl="1" indent="-285750">
              <a:lnSpc>
                <a:spcPct val="9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Telemedicine vendor changing to Teladoc</a:t>
            </a:r>
          </a:p>
          <a:p>
            <a:pPr marL="822960" lvl="1" indent="-285750">
              <a:lnSpc>
                <a:spcPct val="9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No changes to True Rx or </a:t>
            </a:r>
            <a:r>
              <a:rPr lang="en-US" sz="1800" dirty="0" err="1">
                <a:solidFill>
                  <a:schemeClr val="dk1"/>
                </a:solidFill>
                <a:latin typeface="Quattrocento Sans"/>
                <a:sym typeface="Quattrocento Sans"/>
              </a:rPr>
              <a:t>SHARx</a:t>
            </a: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 pharmacy programs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Dental, Vision, Life, Disability &amp; Worksite transitioning to The Standard </a:t>
            </a:r>
          </a:p>
          <a:p>
            <a:pPr marL="822960" lvl="1" indent="-285750">
              <a:lnSpc>
                <a:spcPct val="9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New dental network, but anticipate enhanced network presence</a:t>
            </a:r>
          </a:p>
          <a:p>
            <a:pPr marL="822960" lvl="1" indent="-285750">
              <a:lnSpc>
                <a:spcPct val="9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Vision network staying the same through VSP</a:t>
            </a:r>
          </a:p>
          <a:p>
            <a:pPr marL="822960" lvl="1" indent="-285750">
              <a:lnSpc>
                <a:spcPct val="9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Dental and vision premiums decreasing!</a:t>
            </a:r>
          </a:p>
          <a:p>
            <a:pPr marL="822960" lvl="1" indent="-285750">
              <a:lnSpc>
                <a:spcPct val="9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New Hospital Indemnity plan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Employee Enrollment Support available to all employees through Avant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latin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Quattrocento Sans"/>
                <a:sym typeface="Quattrocento Sans"/>
              </a:rPr>
              <a:t>Regenexx</a:t>
            </a: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, an alternative to orthopedic/musculoskeletal procedures, will be available through the medical plan</a:t>
            </a: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1604" y="2296780"/>
            <a:ext cx="3790937" cy="2645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8"/>
              <a:buFont typeface="Quattrocento Sans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Dental Plan</a:t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000" i="1" dirty="0">
                <a:latin typeface="Quattrocento Sans"/>
                <a:ea typeface="Quattrocento Sans"/>
                <a:cs typeface="Quattrocento Sans"/>
                <a:sym typeface="Quattrocento Sans"/>
              </a:rPr>
              <a:t>The Standard</a:t>
            </a:r>
            <a:endParaRPr lang="en-US" dirty="0"/>
          </a:p>
        </p:txBody>
      </p:sp>
      <p:sp>
        <p:nvSpPr>
          <p:cNvPr id="158" name="Google Shape;15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6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160" name="Google Shape;160;p6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65" name="Google Shape;165;p6"/>
          <p:cNvGraphicFramePr/>
          <p:nvPr>
            <p:extLst>
              <p:ext uri="{D42A27DB-BD31-4B8C-83A1-F6EECF244321}">
                <p14:modId xmlns:p14="http://schemas.microsoft.com/office/powerpoint/2010/main" val="39349411"/>
              </p:ext>
            </p:extLst>
          </p:nvPr>
        </p:nvGraphicFramePr>
        <p:xfrm>
          <a:off x="838198" y="1389608"/>
          <a:ext cx="10257250" cy="3229900"/>
        </p:xfrm>
        <a:graphic>
          <a:graphicData uri="http://schemas.openxmlformats.org/drawingml/2006/table">
            <a:tbl>
              <a:tblPr>
                <a:noFill/>
                <a:tableStyleId>{F126F9CC-FFE4-4E6B-8CEB-2F89989308C8}</a:tableStyleId>
              </a:tblPr>
              <a:tblGrid>
                <a:gridCol w="56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Plan Feature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Dental Plan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Annual Deductible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$50 Individual / $150 Family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Annual Benefit Maximum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$1,500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Type I – Preventive Services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Quattrocento Sans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Oral exams, x-rays, routine cleanings (once every 6 months)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Covered at 100% (no deductible)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Type II – Basic Services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Quattrocento Sans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Fillings, extractions, root canals, periodontal surgery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Covered at 80% after deductible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Type III – Major Services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Quattrocento Sans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Crowns, roots, dentures, veneers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Covered at 50% after deductible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Type IV – Orthodontia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Quattrocento Sans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(Child and Adult coverage)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50% up to $1,000 lifetime maximum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Out-of-Network Reimbursement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90</a:t>
                      </a:r>
                      <a:r>
                        <a:rPr lang="en-US" sz="1400" b="0" i="0" u="none" strike="noStrike" cap="none" baseline="30000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th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Percentile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6" name="Google Shape;166;p6"/>
          <p:cNvGraphicFramePr/>
          <p:nvPr>
            <p:extLst>
              <p:ext uri="{D42A27DB-BD31-4B8C-83A1-F6EECF244321}">
                <p14:modId xmlns:p14="http://schemas.microsoft.com/office/powerpoint/2010/main" val="921570584"/>
              </p:ext>
            </p:extLst>
          </p:nvPr>
        </p:nvGraphicFramePr>
        <p:xfrm>
          <a:off x="838148" y="4700340"/>
          <a:ext cx="10257300" cy="885375"/>
        </p:xfrm>
        <a:graphic>
          <a:graphicData uri="http://schemas.openxmlformats.org/drawingml/2006/table">
            <a:tbl>
              <a:tblPr>
                <a:noFill/>
                <a:tableStyleId>{F126F9CC-FFE4-4E6B-8CEB-2F89989308C8}</a:tableStyleId>
              </a:tblPr>
              <a:tblGrid>
                <a:gridCol w="25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0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Dental Bi-Weekly Premiums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Only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+ Spouse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+ Child(ren)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Family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$19.74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$40.05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$37.94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$57.92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Google Shape;151;p5">
            <a:extLst>
              <a:ext uri="{FF2B5EF4-FFF2-40B4-BE49-F238E27FC236}">
                <a16:creationId xmlns:a16="http://schemas.microsoft.com/office/drawing/2014/main" id="{AB080605-FC67-57B3-EF2E-607438BB0995}"/>
              </a:ext>
            </a:extLst>
          </p:cNvPr>
          <p:cNvSpPr txBox="1"/>
          <p:nvPr/>
        </p:nvSpPr>
        <p:spPr>
          <a:xfrm>
            <a:off x="997991" y="5734913"/>
            <a:ext cx="10257299" cy="62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NEW!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MaxBuilder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program allows $150 of your dental annual maximum to be used towards vision expenses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endParaRPr lang="en-US" sz="1800" dirty="0">
              <a:solidFill>
                <a:schemeClr val="dk1"/>
              </a:solidFill>
              <a:latin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New dental network through Ameritas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838200" y="434900"/>
            <a:ext cx="10515600" cy="95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8"/>
              <a:buFont typeface="Quattrocento Sans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Vision Plan</a:t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000" i="1" dirty="0">
                <a:latin typeface="Quattrocento Sans"/>
                <a:ea typeface="Quattrocento Sans"/>
                <a:cs typeface="Quattrocento Sans"/>
                <a:sym typeface="Quattrocento Sans"/>
              </a:rPr>
              <a:t>The Standard</a:t>
            </a:r>
            <a:endParaRPr sz="2000" dirty="0"/>
          </a:p>
        </p:txBody>
      </p:sp>
      <p:sp>
        <p:nvSpPr>
          <p:cNvPr id="172" name="Google Shape;17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7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174" name="Google Shape;174;p7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79" name="Google Shape;179;p7"/>
          <p:cNvGraphicFramePr/>
          <p:nvPr/>
        </p:nvGraphicFramePr>
        <p:xfrm>
          <a:off x="838200" y="1558000"/>
          <a:ext cx="10257250" cy="2634925"/>
        </p:xfrm>
        <a:graphic>
          <a:graphicData uri="http://schemas.openxmlformats.org/drawingml/2006/table">
            <a:tbl>
              <a:tblPr>
                <a:noFill/>
                <a:tableStyleId>{F126F9CC-FFE4-4E6B-8CEB-2F89989308C8}</a:tableStyleId>
              </a:tblPr>
              <a:tblGrid>
                <a:gridCol w="56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Plan Feature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Vision Plan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Eye Exam (once every 12 months)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Contact Lens Fitting Fee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$20 Copay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Up to $60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Lenses (once every 12 months)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$20 Copay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Frames (once every 24 months)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sng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Up to $150 allowance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+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20% discount on remaining balance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Contact Lenses (once every 12 months, in lieu of glasses)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sng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Up to $150 allowance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0" name="Google Shape;180;p7"/>
          <p:cNvGraphicFramePr/>
          <p:nvPr>
            <p:extLst>
              <p:ext uri="{D42A27DB-BD31-4B8C-83A1-F6EECF244321}">
                <p14:modId xmlns:p14="http://schemas.microsoft.com/office/powerpoint/2010/main" val="2549879610"/>
              </p:ext>
            </p:extLst>
          </p:nvPr>
        </p:nvGraphicFramePr>
        <p:xfrm>
          <a:off x="838200" y="4474231"/>
          <a:ext cx="10257250" cy="979375"/>
        </p:xfrm>
        <a:graphic>
          <a:graphicData uri="http://schemas.openxmlformats.org/drawingml/2006/table">
            <a:tbl>
              <a:tblPr>
                <a:noFill/>
                <a:tableStyleId>{F126F9CC-FFE4-4E6B-8CEB-2F89989308C8}</a:tableStyleId>
              </a:tblPr>
              <a:tblGrid>
                <a:gridCol w="205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86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Vision Bi-Weekly Premiums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Only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+ Spouse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+ 1 Child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+ Children (2+)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 + Family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$3.60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$5.22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$5.22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$9.35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$9.35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Google Shape;151;p5">
            <a:extLst>
              <a:ext uri="{FF2B5EF4-FFF2-40B4-BE49-F238E27FC236}">
                <a16:creationId xmlns:a16="http://schemas.microsoft.com/office/drawing/2014/main" id="{CBA24C01-3819-7A2F-29DA-865514696E0F}"/>
              </a:ext>
            </a:extLst>
          </p:cNvPr>
          <p:cNvSpPr txBox="1"/>
          <p:nvPr/>
        </p:nvSpPr>
        <p:spPr>
          <a:xfrm>
            <a:off x="997991" y="5734913"/>
            <a:ext cx="10257299" cy="105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NEW!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MaxBuilder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program allows $150 of your dental annual maximum to be used towards vision expenses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endParaRPr lang="en-US" sz="1800" dirty="0">
              <a:solidFill>
                <a:schemeClr val="dk1"/>
              </a:solidFill>
              <a:latin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None/>
            </a:pPr>
            <a:r>
              <a:rPr lang="en-US" sz="1800" dirty="0">
                <a:solidFill>
                  <a:schemeClr val="dk1"/>
                </a:solidFill>
                <a:latin typeface="Quattrocento Sans"/>
                <a:sym typeface="Quattrocento Sans"/>
              </a:rPr>
              <a:t>Same VSP Choice Plus network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838200" y="444327"/>
            <a:ext cx="105156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396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Life and AD&amp;D</a:t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000" b="0" i="1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Standard</a:t>
            </a:r>
            <a:endParaRPr sz="2000" dirty="0"/>
          </a:p>
        </p:txBody>
      </p:sp>
      <p:sp>
        <p:nvSpPr>
          <p:cNvPr id="186" name="Google Shape;18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8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188" name="Google Shape;188;p8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8"/>
          <p:cNvSpPr txBox="1"/>
          <p:nvPr/>
        </p:nvSpPr>
        <p:spPr>
          <a:xfrm>
            <a:off x="838200" y="1435850"/>
            <a:ext cx="11163300" cy="47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ACU provides Basic Life/AD&amp;D to all eligible employees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1x annual base earnings up to $300,000*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Voluntary Life/AD&amp;D*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Evidence of Insurability (EOI)</a:t>
            </a:r>
            <a:endParaRPr dirty="0"/>
          </a:p>
          <a:p>
            <a:pPr marL="25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Quattrocento Sans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-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THIS YEAR ONLY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 If you are enrolled today, you and your spouse can increase your election 	up to GI with no EOI; OR if you are not enrolled today, you can elect up to the GI amount 	with no EOI</a:t>
            </a:r>
            <a:endParaRPr dirty="0"/>
          </a:p>
          <a:p>
            <a:pPr marL="25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Quattrocento Sans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- If you are enrolled today, but enrolled over the GI, any increases are subject to EOI </a:t>
            </a:r>
          </a:p>
          <a:p>
            <a:pPr marL="22860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IMPORTANT: Update your beneficiary in Selerix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Quattrocento Sans"/>
              <a:buNone/>
            </a:pPr>
            <a:r>
              <a:rPr lang="en-US" sz="2400" b="0" i="1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Benefit reduced to 65% for employees aged 65-69 and 50% for employees aged 70 or older</a:t>
            </a:r>
            <a:endParaRPr dirty="0"/>
          </a:p>
        </p:txBody>
      </p:sp>
      <p:graphicFrame>
        <p:nvGraphicFramePr>
          <p:cNvPr id="194" name="Google Shape;194;p8"/>
          <p:cNvGraphicFramePr/>
          <p:nvPr>
            <p:extLst>
              <p:ext uri="{D42A27DB-BD31-4B8C-83A1-F6EECF244321}">
                <p14:modId xmlns:p14="http://schemas.microsoft.com/office/powerpoint/2010/main" val="2696220091"/>
              </p:ext>
            </p:extLst>
          </p:nvPr>
        </p:nvGraphicFramePr>
        <p:xfrm>
          <a:off x="1720815" y="2475586"/>
          <a:ext cx="10047500" cy="2045455"/>
        </p:xfrm>
        <a:graphic>
          <a:graphicData uri="http://schemas.openxmlformats.org/drawingml/2006/table">
            <a:tbl>
              <a:tblPr>
                <a:noFill/>
                <a:tableStyleId>{F126F9CC-FFE4-4E6B-8CEB-2F89989308C8}</a:tableStyleId>
              </a:tblPr>
              <a:tblGrid>
                <a:gridCol w="251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Type of Coverage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Increments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Maximum Benefit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Quattrocento San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Guarantee Issue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Employee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$10,000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$500,000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$200,000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Spouse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$5,000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100% of employee election up to $250,000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$50,000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Child(ren)</a:t>
                      </a:r>
                      <a:endParaRPr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$1,000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$10,000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"/>
                        <a:buFont typeface="Quattrocento San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Child elections are always Guarantee Issue (no EOI ever required)</a:t>
                      </a:r>
                      <a:endParaRPr dirty="0"/>
                    </a:p>
                  </a:txBody>
                  <a:tcPr marL="8675" marR="8675" marT="86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A7AEAA9-1200-A0C5-F62F-8F48BA40F9C7}"/>
              </a:ext>
            </a:extLst>
          </p:cNvPr>
          <p:cNvSpPr/>
          <p:nvPr/>
        </p:nvSpPr>
        <p:spPr>
          <a:xfrm>
            <a:off x="190500" y="4843418"/>
            <a:ext cx="1203644" cy="834522"/>
          </a:xfrm>
          <a:prstGeom prst="wedgeEllipseCallout">
            <a:avLst>
              <a:gd name="adj1" fmla="val 52238"/>
              <a:gd name="adj2" fmla="val -32178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Quattrocento Sans"/>
                <a:sym typeface="Calibri"/>
              </a:rPr>
              <a:t>True OE this year!</a:t>
            </a:r>
            <a:endParaRPr lang="en-US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9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201" name="Google Shape;201;p9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2575" y="779299"/>
            <a:ext cx="2743201" cy="192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 txBox="1"/>
          <p:nvPr/>
        </p:nvSpPr>
        <p:spPr>
          <a:xfrm>
            <a:off x="461075" y="1874325"/>
            <a:ext cx="11204700" cy="43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Voluntary Short-Term Disability</a:t>
            </a:r>
            <a:endParaRPr dirty="0"/>
          </a:p>
          <a:p>
            <a:pPr marL="457200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STD benefit up to 60% of weekly earnings, max $1,750/week</a:t>
            </a:r>
            <a:endParaRPr dirty="0"/>
          </a:p>
          <a:p>
            <a:pPr marL="4572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7 day waiting period for injury and sickness </a:t>
            </a:r>
            <a:endParaRPr dirty="0"/>
          </a:p>
          <a:p>
            <a:pPr marL="4572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If late enrollee, you will have a 60 day waiting period for any sickness or pregnancy </a:t>
            </a:r>
            <a:endParaRPr dirty="0"/>
          </a:p>
          <a:p>
            <a:pPr marL="4572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Cannot use sick leave &amp; STD at the same time</a:t>
            </a:r>
            <a:endParaRPr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Long-Term Disability</a:t>
            </a:r>
            <a:endParaRPr dirty="0"/>
          </a:p>
          <a:p>
            <a:pPr marL="457200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Paid for by ACU for all eligible employees</a:t>
            </a:r>
            <a:endParaRPr dirty="0"/>
          </a:p>
          <a:p>
            <a:pPr marL="4572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LTD benefit up to 60% of monthly earnings, max $</a:t>
            </a: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15,0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00/month</a:t>
            </a:r>
            <a:endParaRPr dirty="0"/>
          </a:p>
        </p:txBody>
      </p: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805625" y="524100"/>
            <a:ext cx="105156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396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Short-Term and Long-Term Disability</a:t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000" i="1" dirty="0">
                <a:latin typeface="Quattrocento Sans"/>
                <a:ea typeface="Quattrocento Sans"/>
                <a:cs typeface="Quattrocento Sans"/>
                <a:sym typeface="Quattrocento Sans"/>
              </a:rPr>
              <a:t>The Standard</a:t>
            </a:r>
            <a:endParaRPr sz="20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71A49FE-193D-F98A-B885-A2A7E5B69769}"/>
              </a:ext>
            </a:extLst>
          </p:cNvPr>
          <p:cNvSpPr/>
          <p:nvPr/>
        </p:nvSpPr>
        <p:spPr>
          <a:xfrm>
            <a:off x="7836996" y="3857997"/>
            <a:ext cx="1457924" cy="834522"/>
          </a:xfrm>
          <a:prstGeom prst="wedgeEllipse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Quattrocento Sans"/>
                <a:sym typeface="Calibri"/>
              </a:rPr>
              <a:t>Enhanced benefit!</a:t>
            </a:r>
            <a:endParaRPr lang="en-US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10"/>
          <p:cNvGrpSpPr/>
          <p:nvPr/>
        </p:nvGrpSpPr>
        <p:grpSpPr>
          <a:xfrm>
            <a:off x="211020" y="200130"/>
            <a:ext cx="11832297" cy="164996"/>
            <a:chOff x="504" y="504"/>
            <a:chExt cx="11231" cy="900"/>
          </a:xfrm>
        </p:grpSpPr>
        <p:sp>
          <p:nvSpPr>
            <p:cNvPr id="215" name="Google Shape;215;p10"/>
            <p:cNvSpPr/>
            <p:nvPr/>
          </p:nvSpPr>
          <p:spPr>
            <a:xfrm>
              <a:off x="504" y="504"/>
              <a:ext cx="2246" cy="9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2750" y="504"/>
              <a:ext cx="2246" cy="900"/>
            </a:xfrm>
            <a:prstGeom prst="rect">
              <a:avLst/>
            </a:prstGeom>
            <a:solidFill>
              <a:srgbClr val="C39B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4996" y="504"/>
              <a:ext cx="2246" cy="900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7243" y="504"/>
              <a:ext cx="2246" cy="9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9489" y="504"/>
              <a:ext cx="2246" cy="9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5639" y="779300"/>
            <a:ext cx="2060137" cy="145787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461075" y="1733900"/>
            <a:ext cx="11204700" cy="477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Accident</a:t>
            </a:r>
            <a:endParaRPr sz="1100" dirty="0"/>
          </a:p>
          <a:p>
            <a:pPr marL="4572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Covers wide range of injuries and accident-related expenses</a:t>
            </a:r>
            <a:endParaRPr sz="1100" dirty="0"/>
          </a:p>
          <a:p>
            <a:pPr marL="4572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Examples (not all inclusive): ER/urgent care visits, x-rays, dislocations/fractures, surgeries, lacerations/burns, and more</a:t>
            </a:r>
            <a:endParaRPr sz="16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Includes $</a:t>
            </a:r>
            <a:r>
              <a:rPr lang="en-US" sz="1600" dirty="0">
                <a:latin typeface="Quattrocento Sans"/>
                <a:ea typeface="Quattrocento Sans"/>
                <a:cs typeface="Quattrocento Sans"/>
                <a:sym typeface="Quattrocento Sans"/>
              </a:rPr>
              <a:t>100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wellness benefit for receiving an annual exam</a:t>
            </a:r>
            <a:r>
              <a:rPr lang="en-US" sz="1600" b="0" i="0" u="none" strike="noStrike" cap="none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(don’t forget to file for your 2023 reimbursement if you are currently enrolled in the accident plan and had your annual physical from 1/1/23-current)</a:t>
            </a:r>
            <a:endParaRPr sz="1100"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Critical Illness</a:t>
            </a:r>
            <a:endParaRPr sz="1100" dirty="0"/>
          </a:p>
          <a:p>
            <a:pPr marL="4572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Provides lump-sum cash benefit at occurrence of major critical illnesses </a:t>
            </a:r>
            <a:endParaRPr sz="1100" dirty="0"/>
          </a:p>
          <a:p>
            <a:pPr marL="4572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Examples (not all inclusive): cancer, heart attack, stroke, Alzheimer’s, Parkinson’s, and more</a:t>
            </a:r>
            <a:endParaRPr sz="1100" dirty="0"/>
          </a:p>
          <a:p>
            <a:pPr marL="4572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Includes $50 wellness benefit for receiving an annual exam </a:t>
            </a:r>
            <a:r>
              <a:rPr lang="en-US" sz="1600" b="0" i="0" u="none" strike="noStrike" cap="none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(don’t forget to file for your 2023 reimbursement if you are currently enrolled in the plan and had your annual physical from 1/1/23-current)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lang="en-US" sz="20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NEW! Hospital Indemnity</a:t>
            </a:r>
            <a:endParaRPr lang="en-US" sz="1100" dirty="0"/>
          </a:p>
          <a:p>
            <a:pPr marL="4572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Provides lump-sum cash benefit at time of hospitalization/ICU stay</a:t>
            </a:r>
            <a:endParaRPr lang="en-US" sz="1100" dirty="0"/>
          </a:p>
          <a:p>
            <a:pPr marL="330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sz="1100" dirty="0"/>
          </a:p>
        </p:txBody>
      </p:sp>
      <p:sp>
        <p:nvSpPr>
          <p:cNvPr id="222" name="Google Shape;222;p10"/>
          <p:cNvSpPr txBox="1">
            <a:spLocks noGrp="1"/>
          </p:cNvSpPr>
          <p:nvPr>
            <p:ph type="title"/>
          </p:nvPr>
        </p:nvSpPr>
        <p:spPr>
          <a:xfrm>
            <a:off x="805625" y="524100"/>
            <a:ext cx="105156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396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Voluntary Worksite Coverages</a:t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000" i="1" dirty="0">
                <a:latin typeface="Quattrocento Sans"/>
                <a:ea typeface="Quattrocento Sans"/>
                <a:cs typeface="Quattrocento Sans"/>
                <a:sym typeface="Quattrocento Sans"/>
              </a:rPr>
              <a:t>The Standard</a:t>
            </a:r>
            <a:endParaRPr sz="20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C6C9E87-7E38-D7B1-7F6B-E6E095E4EAEA}"/>
              </a:ext>
            </a:extLst>
          </p:cNvPr>
          <p:cNvSpPr/>
          <p:nvPr/>
        </p:nvSpPr>
        <p:spPr>
          <a:xfrm>
            <a:off x="7224437" y="4763355"/>
            <a:ext cx="1457924" cy="834522"/>
          </a:xfrm>
          <a:prstGeom prst="wedgeEllipseCallout">
            <a:avLst>
              <a:gd name="adj1" fmla="val -70156"/>
              <a:gd name="adj2" fmla="val -26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Quattrocento Sans"/>
                <a:sym typeface="Calibri"/>
              </a:rPr>
              <a:t>NEW PLAN!</a:t>
            </a:r>
            <a:endParaRPr lang="en-US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8924</TotalTime>
  <Words>2825</Words>
  <Application>Microsoft Office PowerPoint</Application>
  <PresentationFormat>Widescreen</PresentationFormat>
  <Paragraphs>450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Quattrocento Sans</vt:lpstr>
      <vt:lpstr>Office Theme</vt:lpstr>
      <vt:lpstr>PowerPoint Presentation</vt:lpstr>
      <vt:lpstr>Objectives</vt:lpstr>
      <vt:lpstr>2024 Benefits Enrollment Key Points</vt:lpstr>
      <vt:lpstr>What’s Changing for 2024?</vt:lpstr>
      <vt:lpstr>Dental Plan The Standard</vt:lpstr>
      <vt:lpstr>Vision Plan The Standard</vt:lpstr>
      <vt:lpstr>Life and AD&amp;D The Standard</vt:lpstr>
      <vt:lpstr>Short-Term and Long-Term Disability The Standard</vt:lpstr>
      <vt:lpstr>Voluntary Worksite Coverages The Standard</vt:lpstr>
      <vt:lpstr>Medical &amp; Pharmacy Plan Design High Deductible Health Plan (HDHP) &amp; PPO with HealthComp/HST</vt:lpstr>
      <vt:lpstr>Medical Plan, cont.</vt:lpstr>
      <vt:lpstr>Pharmacy Plan Details</vt:lpstr>
      <vt:lpstr>2024 Medical Plan Premiums</vt:lpstr>
      <vt:lpstr>NEW! Regenexx</vt:lpstr>
      <vt:lpstr>Wellness Program</vt:lpstr>
      <vt:lpstr>Health Savings Account (HSA)</vt:lpstr>
      <vt:lpstr>Health Savings Account (HSA)</vt:lpstr>
      <vt:lpstr>Flexible Spending Accounts (FSA) </vt:lpstr>
      <vt:lpstr>Other Benefits</vt:lpstr>
      <vt:lpstr>Leave Benefits</vt:lpstr>
      <vt:lpstr>ACU On-Campus Medical Clinic</vt:lpstr>
      <vt:lpstr>Your Holmes Murphy Benefits Analyst</vt:lpstr>
      <vt:lpstr>Questions for our vendors or Elsa Dunson?</vt:lpstr>
      <vt:lpstr>How to Enroll for 2024</vt:lpstr>
      <vt:lpstr>2024 Benefits Enrollment Reminders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Cox</dc:creator>
  <cp:lastModifiedBy>Crystal Cox</cp:lastModifiedBy>
  <cp:revision>48</cp:revision>
  <dcterms:modified xsi:type="dcterms:W3CDTF">2023-11-02T13:44:10Z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f9a9fb5-8459-489b-9937-9305db2d4a1e_Enabled">
    <vt:lpwstr>True</vt:lpwstr>
  </property>
  <property fmtid="{D5CDD505-2E9C-101B-9397-08002B2CF9AE}" pid="3" name="MSIP_Label_af9a9fb5-8459-489b-9937-9305db2d4a1e_SiteId">
    <vt:lpwstr>08b82c73-ecf6-44a9-8c2f-82dc434cdbf6</vt:lpwstr>
  </property>
  <property fmtid="{D5CDD505-2E9C-101B-9397-08002B2CF9AE}" pid="4" name="MSIP_Label_af9a9fb5-8459-489b-9937-9305db2d4a1e_Owner">
    <vt:lpwstr>HGriffin@holmesmurphy.com</vt:lpwstr>
  </property>
  <property fmtid="{D5CDD505-2E9C-101B-9397-08002B2CF9AE}" pid="5" name="MSIP_Label_af9a9fb5-8459-489b-9937-9305db2d4a1e_SetDate">
    <vt:lpwstr>2018-10-11T20:52:28.3277916Z</vt:lpwstr>
  </property>
  <property fmtid="{D5CDD505-2E9C-101B-9397-08002B2CF9AE}" pid="6" name="MSIP_Label_af9a9fb5-8459-489b-9937-9305db2d4a1e_Name">
    <vt:lpwstr>Public</vt:lpwstr>
  </property>
  <property fmtid="{D5CDD505-2E9C-101B-9397-08002B2CF9AE}" pid="7" name="MSIP_Label_af9a9fb5-8459-489b-9937-9305db2d4a1e_Application">
    <vt:lpwstr>Microsoft Azure Information Protection</vt:lpwstr>
  </property>
  <property fmtid="{D5CDD505-2E9C-101B-9397-08002B2CF9AE}" pid="8" name="MSIP_Label_af9a9fb5-8459-489b-9937-9305db2d4a1e_Extended_MSFT_Method">
    <vt:lpwstr>Automatic</vt:lpwstr>
  </property>
  <property fmtid="{D5CDD505-2E9C-101B-9397-08002B2CF9AE}" pid="9" name="Sensitivity">
    <vt:lpwstr>Public</vt:lpwstr>
  </property>
</Properties>
</file>